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90" r:id="rId2"/>
    <p:sldId id="288" r:id="rId3"/>
    <p:sldId id="286" r:id="rId4"/>
    <p:sldId id="289" r:id="rId5"/>
    <p:sldId id="285" r:id="rId6"/>
    <p:sldId id="283" r:id="rId7"/>
    <p:sldId id="284" r:id="rId8"/>
    <p:sldId id="259" r:id="rId9"/>
    <p:sldId id="278" r:id="rId10"/>
    <p:sldId id="277" r:id="rId11"/>
    <p:sldId id="260" r:id="rId12"/>
    <p:sldId id="261" r:id="rId13"/>
    <p:sldId id="281" r:id="rId14"/>
    <p:sldId id="276" r:id="rId15"/>
    <p:sldId id="258" r:id="rId16"/>
    <p:sldId id="279" r:id="rId17"/>
    <p:sldId id="287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80011"/>
    <a:srgbClr val="3B0839"/>
    <a:srgbClr val="3B0D39"/>
    <a:srgbClr val="631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27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Fong:Desktop:State%20of%20City%202015:chart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Sheet1!$D$7:$D$8</c:f>
              <c:strCache>
                <c:ptCount val="2"/>
                <c:pt idx="0">
                  <c:v>FY 2012</c:v>
                </c:pt>
                <c:pt idx="1">
                  <c:v>FY 2015</c:v>
                </c:pt>
              </c:strCache>
            </c:strRef>
          </c:cat>
          <c:val>
            <c:numRef>
              <c:f>Sheet1!$E$7:$E$8</c:f>
              <c:numCache>
                <c:formatCode>General</c:formatCode>
                <c:ptCount val="2"/>
                <c:pt idx="0">
                  <c:v>150.0</c:v>
                </c:pt>
                <c:pt idx="1">
                  <c:v>71.0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28179160"/>
        <c:axId val="-2128176152"/>
      </c:barChart>
      <c:catAx>
        <c:axId val="-2128179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>
                <a:latin typeface="Arial"/>
              </a:defRPr>
            </a:pPr>
            <a:endParaRPr lang="en-US"/>
          </a:p>
        </c:txPr>
        <c:crossAx val="-2128176152"/>
        <c:crosses val="autoZero"/>
        <c:auto val="1"/>
        <c:lblAlgn val="ctr"/>
        <c:lblOffset val="100"/>
        <c:noMultiLvlLbl val="0"/>
      </c:catAx>
      <c:valAx>
        <c:axId val="-2128176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28179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 cmpd="sng">
              <a:solidFill>
                <a:schemeClr val="accent6">
                  <a:lumMod val="50000"/>
                </a:schemeClr>
              </a:solidFill>
              <a:headEnd type="oval"/>
              <a:tailEnd type="oval"/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  <c:pt idx="4">
                  <c:v>FY 2014</c:v>
                </c:pt>
                <c:pt idx="5">
                  <c:v>FY 2015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1.697954E6</c:v>
                </c:pt>
                <c:pt idx="1">
                  <c:v>1.709209E6</c:v>
                </c:pt>
                <c:pt idx="2">
                  <c:v>303292.0</c:v>
                </c:pt>
                <c:pt idx="3">
                  <c:v>-1.486331E6</c:v>
                </c:pt>
                <c:pt idx="4">
                  <c:v>2.0753917E7</c:v>
                </c:pt>
                <c:pt idx="5">
                  <c:v>1.9272888E7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087112"/>
        <c:axId val="-2128098760"/>
      </c:lineChart>
      <c:catAx>
        <c:axId val="-21280871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ln>
            <a:solidFill>
              <a:schemeClr val="tx1">
                <a:alpha val="70000"/>
              </a:schemeClr>
            </a:solidFill>
          </a:ln>
        </c:spPr>
        <c:txPr>
          <a:bodyPr rot="0" vert="horz" anchor="ctr" anchorCtr="0"/>
          <a:lstStyle/>
          <a:p>
            <a:pPr>
              <a:defRPr sz="1200" b="1" i="0">
                <a:latin typeface="Arial"/>
              </a:defRPr>
            </a:pPr>
            <a:endParaRPr lang="en-US"/>
          </a:p>
        </c:txPr>
        <c:crossAx val="-2128098760"/>
        <c:crosses val="autoZero"/>
        <c:auto val="1"/>
        <c:lblAlgn val="ctr"/>
        <c:lblOffset val="200"/>
        <c:noMultiLvlLbl val="0"/>
      </c:catAx>
      <c:valAx>
        <c:axId val="-2128098760"/>
        <c:scaling>
          <c:orientation val="minMax"/>
          <c:max val="2.3E7"/>
          <c:min val="-3.0E6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spPr>
          <a:ln w="12700">
            <a:solidFill>
              <a:schemeClr val="tx1">
                <a:alpha val="60000"/>
              </a:schemeClr>
            </a:solidFill>
          </a:ln>
        </c:spPr>
        <c:txPr>
          <a:bodyPr/>
          <a:lstStyle/>
          <a:p>
            <a:pPr>
              <a:defRPr sz="1400" baseline="0">
                <a:latin typeface="Arial"/>
              </a:defRPr>
            </a:pPr>
            <a:endParaRPr lang="en-US"/>
          </a:p>
        </c:txPr>
        <c:crossAx val="-2128087112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0.19497</cdr:x>
      <cdr:y>0.23752</cdr:y>
    </cdr:from>
    <cdr:to>
      <cdr:x>0.38218</cdr:x>
      <cdr:y>0.31379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7430" y="1118383"/>
          <a:ext cx="1322552" cy="359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spc="10" dirty="0" smtClean="0">
              <a:solidFill>
                <a:schemeClr val="bg1"/>
              </a:solidFill>
              <a:latin typeface="Arial"/>
              <a:cs typeface="Arial"/>
            </a:rPr>
            <a:t>$150M</a:t>
          </a:r>
          <a:endParaRPr lang="en-US" sz="2400" b="1" spc="10" dirty="0">
            <a:solidFill>
              <a:schemeClr val="bg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0.65741</cdr:x>
      <cdr:y>0.57637</cdr:y>
    </cdr:from>
    <cdr:to>
      <cdr:x>0.83261</cdr:x>
      <cdr:y>0.65263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44397" y="2713831"/>
          <a:ext cx="1237779" cy="359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smtClean="0">
              <a:solidFill>
                <a:schemeClr val="bg1"/>
              </a:solidFill>
              <a:latin typeface="Arial"/>
              <a:cs typeface="Arial"/>
            </a:rPr>
            <a:t>$71M</a:t>
          </a:r>
          <a:endParaRPr lang="en-US" sz="2400" b="1" dirty="0">
            <a:solidFill>
              <a:schemeClr val="bg1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0.7799</cdr:x>
      <cdr:y>0.17846</cdr:y>
    </cdr:from>
    <cdr:to>
      <cdr:x>1</cdr:x>
      <cdr:y>0.31315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24320" y="807720"/>
          <a:ext cx="186944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rgbClr val="008000"/>
              </a:solidFill>
              <a:latin typeface="Arial"/>
              <a:cs typeface="Arial"/>
            </a:rPr>
            <a:t>+$19.3M</a:t>
          </a:r>
          <a:endParaRPr lang="en-US" sz="3200" b="1" dirty="0">
            <a:solidFill>
              <a:srgbClr val="008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169C-003E-6F43-844F-8710119AD858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FDF61-6BB1-2E4E-AA6A-B8F9AC07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36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ABFC-FD72-864D-9363-0B1B56BBE06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4FDB-652D-2D4D-AA32-0612EEB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ABFC-FD72-864D-9363-0B1B56BBE06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4FDB-652D-2D4D-AA32-0612EEB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8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ABFC-FD72-864D-9363-0B1B56BBE06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4FDB-652D-2D4D-AA32-0612EEB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8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ABFC-FD72-864D-9363-0B1B56BBE06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4FDB-652D-2D4D-AA32-0612EEB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ABFC-FD72-864D-9363-0B1B56BBE06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4FDB-652D-2D4D-AA32-0612EEB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ABFC-FD72-864D-9363-0B1B56BBE06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4FDB-652D-2D4D-AA32-0612EEB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7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ABFC-FD72-864D-9363-0B1B56BBE06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4FDB-652D-2D4D-AA32-0612EEB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ABFC-FD72-864D-9363-0B1B56BBE06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4FDB-652D-2D4D-AA32-0612EEB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ABFC-FD72-864D-9363-0B1B56BBE06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4FDB-652D-2D4D-AA32-0612EEB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ABFC-FD72-864D-9363-0B1B56BBE06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4FDB-652D-2D4D-AA32-0612EEB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5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ABFC-FD72-864D-9363-0B1B56BBE06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4FDB-652D-2D4D-AA32-0612EEB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7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turistic2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ABFC-FD72-864D-9363-0B1B56BBE06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4FDB-652D-2D4D-AA32-0612EEB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3B083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800"/>
        </a:spcAft>
        <a:buClr>
          <a:schemeClr val="accent6">
            <a:lumMod val="75000"/>
          </a:schemeClr>
        </a:buClr>
        <a:buSzPct val="100000"/>
        <a:buFont typeface="Wingdings" charset="2"/>
        <a:buChar char="§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279400" y="109224"/>
            <a:ext cx="2768600" cy="15963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A </a:t>
            </a:r>
            <a:r>
              <a:rPr lang="en-US" spc="30" dirty="0" smtClean="0">
                <a:latin typeface="Arial Black"/>
                <a:cs typeface="Arial Black"/>
              </a:rPr>
              <a:t>City</a:t>
            </a:r>
            <a:r>
              <a:rPr lang="en-US" spc="300" dirty="0" smtClean="0">
                <a:latin typeface="Arial Black"/>
                <a:cs typeface="Arial Black"/>
              </a:rPr>
              <a:t> </a:t>
            </a:r>
            <a:r>
              <a:rPr lang="en-US" spc="30" dirty="0" smtClean="0">
                <a:latin typeface="Arial Black"/>
                <a:cs typeface="Arial Black"/>
              </a:rPr>
              <a:t>Reborn</a:t>
            </a:r>
            <a:endParaRPr lang="en-US" spc="30" dirty="0">
              <a:latin typeface="Arial Black"/>
              <a:cs typeface="Arial Black"/>
            </a:endParaRPr>
          </a:p>
        </p:txBody>
      </p:sp>
      <p:pic>
        <p:nvPicPr>
          <p:cNvPr id="8" name="Picture 7" descr="Pacific Industri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0" y="-10160"/>
            <a:ext cx="5659120" cy="3471870"/>
          </a:xfrm>
          <a:prstGeom prst="rect">
            <a:avLst/>
          </a:prstGeom>
        </p:spPr>
      </p:pic>
      <p:pic>
        <p:nvPicPr>
          <p:cNvPr id="10" name="Picture 9" descr="Bandini after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880" y="3557025"/>
            <a:ext cx="5659120" cy="3300975"/>
          </a:xfrm>
          <a:prstGeom prst="rect">
            <a:avLst/>
          </a:prstGeom>
        </p:spPr>
      </p:pic>
      <p:pic>
        <p:nvPicPr>
          <p:cNvPr id="11" name="Picture 10" descr="tilt up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86560"/>
            <a:ext cx="3362959" cy="51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546"/>
            <a:ext cx="8229600" cy="1143000"/>
          </a:xfrm>
        </p:spPr>
        <p:txBody>
          <a:bodyPr/>
          <a:lstStyle/>
          <a:p>
            <a:r>
              <a:rPr lang="en-US" dirty="0" err="1" smtClean="0"/>
              <a:t>Dexia</a:t>
            </a:r>
            <a:r>
              <a:rPr lang="en-US" dirty="0" smtClean="0"/>
              <a:t>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10" y="1512408"/>
            <a:ext cx="7781581" cy="4967558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 smtClean="0"/>
              <a:t>Plan – entitle property to raise value &amp; lower risk to buyer</a:t>
            </a:r>
          </a:p>
          <a:p>
            <a:pPr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 smtClean="0"/>
              <a:t>Entitled in only 5 months</a:t>
            </a:r>
          </a:p>
          <a:p>
            <a:pPr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 smtClean="0"/>
              <a:t>Sold to Pacific Industrial for $29M</a:t>
            </a:r>
          </a:p>
          <a:p>
            <a:pPr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</a:pPr>
            <a:r>
              <a:rPr lang="en-US" i="1" dirty="0"/>
              <a:t>Less than a year later </a:t>
            </a:r>
            <a:r>
              <a:rPr lang="en-US" dirty="0"/>
              <a:t>- New 23 acre, 500,000 SF industrial development with </a:t>
            </a:r>
            <a:r>
              <a:rPr lang="en-US" dirty="0" err="1"/>
              <a:t>Fedex</a:t>
            </a:r>
            <a:r>
              <a:rPr lang="en-US" dirty="0"/>
              <a:t> as </a:t>
            </a:r>
            <a:r>
              <a:rPr lang="en-US" dirty="0" smtClean="0"/>
              <a:t>anchor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1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dex befo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800"/>
            <a:ext cx="9141988" cy="573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3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dex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0400"/>
            <a:ext cx="9144000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20" y="1070611"/>
            <a:ext cx="7858760" cy="4716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b="1" i="1" dirty="0" smtClean="0"/>
              <a:t>“Auditors faulted city for not following more than 20 recommendations from controller’s office”</a:t>
            </a:r>
          </a:p>
          <a:p>
            <a:pPr marL="0" indent="0" algn="r">
              <a:buNone/>
            </a:pPr>
            <a:endParaRPr lang="en-US" sz="1600" i="1" dirty="0" smtClean="0"/>
          </a:p>
          <a:p>
            <a:pPr marL="0" indent="0" algn="r">
              <a:buNone/>
            </a:pPr>
            <a:r>
              <a:rPr lang="en-US" sz="3900" i="1" dirty="0" smtClean="0"/>
              <a:t>LA Times, May 22, 2013</a:t>
            </a:r>
            <a:endParaRPr lang="en-US" sz="3900" i="1" dirty="0"/>
          </a:p>
        </p:txBody>
      </p:sp>
    </p:spTree>
    <p:extLst>
      <p:ext uri="{BB962C8B-B14F-4D97-AF65-F5344CB8AC3E}">
        <p14:creationId xmlns:p14="http://schemas.microsoft.com/office/powerpoint/2010/main" val="123508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City &amp; Agency Debt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306464"/>
              </p:ext>
            </p:extLst>
          </p:nvPr>
        </p:nvGraphicFramePr>
        <p:xfrm>
          <a:off x="926086" y="1541107"/>
          <a:ext cx="7064716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757448" y="1786759"/>
            <a:ext cx="2058276" cy="2084551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0620" y="3018594"/>
            <a:ext cx="109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pc="3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53</a:t>
            </a:r>
            <a:r>
              <a:rPr lang="en-US" sz="2800" b="1" i="1" spc="300" dirty="0" smtClean="0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en-US" sz="2800" b="1" i="1" spc="3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Recoveries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600200"/>
            <a:ext cx="7406640" cy="4770120"/>
          </a:xfrm>
        </p:spPr>
        <p:txBody>
          <a:bodyPr>
            <a:noAutofit/>
          </a:bodyPr>
          <a:lstStyle/>
          <a:p>
            <a:pPr>
              <a:spcAft>
                <a:spcPts val="1600"/>
              </a:spcAft>
            </a:pPr>
            <a:r>
              <a:rPr lang="en-US" dirty="0" smtClean="0"/>
              <a:t>Recovered $5.7M from firms</a:t>
            </a:r>
          </a:p>
          <a:p>
            <a:pPr>
              <a:spcAft>
                <a:spcPts val="1600"/>
              </a:spcAft>
            </a:pPr>
            <a:r>
              <a:rPr lang="en-US" dirty="0" smtClean="0"/>
              <a:t>Recovered $4.8M from Rizzo’s fraudulent retirement scheme</a:t>
            </a:r>
          </a:p>
          <a:p>
            <a:pPr>
              <a:spcAft>
                <a:spcPts val="1600"/>
              </a:spcAft>
            </a:pPr>
            <a:r>
              <a:rPr lang="en-US" dirty="0"/>
              <a:t>More than $500,000 in restitution from </a:t>
            </a:r>
            <a:r>
              <a:rPr lang="en-US" dirty="0" smtClean="0"/>
              <a:t>individuals</a:t>
            </a:r>
          </a:p>
          <a:p>
            <a:pPr>
              <a:spcAft>
                <a:spcPts val="1600"/>
              </a:spcAft>
            </a:pPr>
            <a:r>
              <a:rPr lang="en-US" dirty="0" smtClean="0"/>
              <a:t>55 lawsuits when I started; now, down to just a handful</a:t>
            </a:r>
          </a:p>
        </p:txBody>
      </p:sp>
    </p:spTree>
    <p:extLst>
      <p:ext uri="{BB962C8B-B14F-4D97-AF65-F5344CB8AC3E}">
        <p14:creationId xmlns:p14="http://schemas.microsoft.com/office/powerpoint/2010/main" val="302777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Reserves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669536"/>
              </p:ext>
            </p:extLst>
          </p:nvPr>
        </p:nvGraphicFramePr>
        <p:xfrm>
          <a:off x="325120" y="1600200"/>
          <a:ext cx="84937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080175">
            <a:off x="4576258" y="5741445"/>
            <a:ext cx="165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E80011"/>
                </a:solidFill>
                <a:latin typeface="Arial"/>
                <a:cs typeface="Arial"/>
              </a:rPr>
              <a:t>–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E80011"/>
                </a:solidFill>
                <a:latin typeface="Arial"/>
                <a:cs typeface="Arial"/>
              </a:rPr>
              <a:t>$1.5M </a:t>
            </a:r>
            <a:endParaRPr lang="en-US" sz="2400" b="1" dirty="0">
              <a:solidFill>
                <a:srgbClr val="E8001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6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878"/>
            <a:ext cx="8229600" cy="995318"/>
          </a:xfrm>
        </p:spPr>
        <p:txBody>
          <a:bodyPr/>
          <a:lstStyle/>
          <a:p>
            <a:r>
              <a:rPr lang="en-US" dirty="0" smtClean="0"/>
              <a:t>Bell: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058" y="1554436"/>
            <a:ext cx="6779884" cy="432820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6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/>
              <a:t>F</a:t>
            </a:r>
            <a:r>
              <a:rPr lang="en-US" dirty="0" smtClean="0"/>
              <a:t>inancial </a:t>
            </a:r>
            <a:r>
              <a:rPr lang="en-US" dirty="0"/>
              <a:t>recovery </a:t>
            </a:r>
            <a:r>
              <a:rPr lang="en-US" dirty="0" smtClean="0"/>
              <a:t>achieved</a:t>
            </a:r>
          </a:p>
          <a:p>
            <a:pPr lvl="1">
              <a:spcBef>
                <a:spcPts val="200"/>
              </a:spcBef>
              <a:spcAft>
                <a:spcPts val="1200"/>
              </a:spcAft>
              <a:buClr>
                <a:srgbClr val="D7600B"/>
              </a:buClr>
              <a:buFont typeface="Wingdings" charset="2"/>
              <a:buChar char="ü"/>
            </a:pPr>
            <a:r>
              <a:rPr lang="en-US" dirty="0" smtClean="0"/>
              <a:t>Completed 5 annual audits within 25 months</a:t>
            </a:r>
          </a:p>
          <a:p>
            <a:pPr lvl="1">
              <a:spcBef>
                <a:spcPts val="200"/>
              </a:spcBef>
              <a:spcAft>
                <a:spcPts val="2000"/>
              </a:spcAft>
              <a:buClr>
                <a:srgbClr val="D7600B"/>
              </a:buClr>
              <a:buFont typeface="Wingdings" charset="2"/>
              <a:buChar char="ü"/>
            </a:pPr>
            <a:r>
              <a:rPr lang="en-US" dirty="0" smtClean="0"/>
              <a:t>Established new financial controls &amp; practices</a:t>
            </a:r>
            <a:endParaRPr lang="en-US" dirty="0"/>
          </a:p>
          <a:p>
            <a:pPr>
              <a:spcBef>
                <a:spcPts val="200"/>
              </a:spcBef>
              <a:spcAft>
                <a:spcPts val="1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/>
              <a:t>Governance on solid foundation</a:t>
            </a:r>
          </a:p>
          <a:p>
            <a:pPr>
              <a:spcBef>
                <a:spcPts val="200"/>
              </a:spcBef>
              <a:spcAft>
                <a:spcPts val="1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/>
              <a:t>Blueprint in place to revitalize </a:t>
            </a:r>
            <a:r>
              <a:rPr lang="en-US" dirty="0" smtClean="0"/>
              <a:t>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4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878"/>
            <a:ext cx="8229600" cy="995318"/>
          </a:xfrm>
        </p:spPr>
        <p:txBody>
          <a:bodyPr/>
          <a:lstStyle/>
          <a:p>
            <a:r>
              <a:rPr lang="en-US" dirty="0" smtClean="0"/>
              <a:t>A Hopeful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818" y="1625556"/>
            <a:ext cx="6810364" cy="412500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1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 smtClean="0"/>
              <a:t>Serious </a:t>
            </a:r>
            <a:r>
              <a:rPr lang="en-US" dirty="0"/>
              <a:t>challenges remain </a:t>
            </a:r>
          </a:p>
          <a:p>
            <a:pPr lvl="1">
              <a:lnSpc>
                <a:spcPts val="2640"/>
              </a:lnSpc>
              <a:spcBef>
                <a:spcPts val="0"/>
              </a:spcBef>
              <a:spcAft>
                <a:spcPts val="800"/>
              </a:spcAft>
              <a:buClr>
                <a:srgbClr val="D7600B"/>
              </a:buClr>
              <a:buFont typeface="Wingdings" charset="2"/>
              <a:buChar char="ü"/>
            </a:pPr>
            <a:r>
              <a:rPr lang="en-US" sz="2400" dirty="0" smtClean="0"/>
              <a:t>CALPERS rates will increase</a:t>
            </a:r>
          </a:p>
          <a:p>
            <a:pPr lvl="1">
              <a:lnSpc>
                <a:spcPts val="2640"/>
              </a:lnSpc>
              <a:spcBef>
                <a:spcPts val="0"/>
              </a:spcBef>
              <a:spcAft>
                <a:spcPts val="800"/>
              </a:spcAft>
              <a:buClr>
                <a:srgbClr val="D7600B"/>
              </a:buClr>
              <a:buFont typeface="Wingdings" charset="2"/>
              <a:buChar char="ü"/>
            </a:pPr>
            <a:r>
              <a:rPr lang="en-US" sz="2400" dirty="0" smtClean="0"/>
              <a:t>Tax burden</a:t>
            </a:r>
          </a:p>
          <a:p>
            <a:pPr lvl="1">
              <a:lnSpc>
                <a:spcPts val="2640"/>
              </a:lnSpc>
              <a:spcBef>
                <a:spcPts val="0"/>
              </a:spcBef>
              <a:spcAft>
                <a:spcPts val="800"/>
              </a:spcAft>
              <a:buClr>
                <a:srgbClr val="D7600B"/>
              </a:buClr>
              <a:buFont typeface="Wingdings" charset="2"/>
              <a:buChar char="ü"/>
            </a:pPr>
            <a:r>
              <a:rPr lang="en-US" sz="2400" dirty="0" smtClean="0"/>
              <a:t>Structural imbalance</a:t>
            </a:r>
            <a:endParaRPr lang="en-US" sz="2400" dirty="0"/>
          </a:p>
          <a:p>
            <a:pPr lvl="1">
              <a:lnSpc>
                <a:spcPts val="2640"/>
              </a:lnSpc>
              <a:spcBef>
                <a:spcPts val="0"/>
              </a:spcBef>
              <a:spcAft>
                <a:spcPts val="1600"/>
              </a:spcAft>
              <a:buClr>
                <a:srgbClr val="D7600B"/>
              </a:buClr>
              <a:buFont typeface="Wingdings" charset="2"/>
              <a:buChar char="ü"/>
            </a:pPr>
            <a:r>
              <a:rPr lang="en-US" sz="2400" dirty="0"/>
              <a:t>E</a:t>
            </a:r>
            <a:r>
              <a:rPr lang="en-US" sz="2400" dirty="0" smtClean="0"/>
              <a:t>conomic development</a:t>
            </a:r>
          </a:p>
          <a:p>
            <a:pPr>
              <a:spcBef>
                <a:spcPts val="800"/>
              </a:spcBef>
              <a:spcAft>
                <a:spcPts val="16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better future is only possible with </a:t>
            </a:r>
            <a:r>
              <a:rPr lang="en-US" dirty="0" smtClean="0"/>
              <a:t>growth in commercial tax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9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71524"/>
              </p:ext>
            </p:extLst>
          </p:nvPr>
        </p:nvGraphicFramePr>
        <p:xfrm>
          <a:off x="1089623" y="1649077"/>
          <a:ext cx="6964754" cy="4197936"/>
        </p:xfrm>
        <a:graphic>
          <a:graphicData uri="http://schemas.openxmlformats.org/drawingml/2006/table">
            <a:tbl>
              <a:tblPr>
                <a:effectLst>
                  <a:outerShdw blurRad="101600" dist="1016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3720896"/>
                <a:gridCol w="1621929"/>
                <a:gridCol w="1621929"/>
              </a:tblGrid>
              <a:tr h="5247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3852" marR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Bell</a:t>
                      </a:r>
                    </a:p>
                  </a:txBody>
                  <a:tcPr marL="23852" marR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Statewide</a:t>
                      </a:r>
                    </a:p>
                  </a:txBody>
                  <a:tcPr marL="23852" marR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</a:tr>
              <a:tr h="524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Persons Below Poverty Level</a:t>
                      </a:r>
                    </a:p>
                  </a:txBody>
                  <a:tcPr marL="23852" marR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22.6%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13.7%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52474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Median Household Income</a:t>
                      </a:r>
                    </a:p>
                  </a:txBody>
                  <a:tcPr marL="23852" marR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$38,473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$60,883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524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Per Capita Income</a:t>
                      </a:r>
                    </a:p>
                  </a:txBody>
                  <a:tcPr marL="23852" marR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$12,671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$28,188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52474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Home Ownership</a:t>
                      </a:r>
                    </a:p>
                  </a:txBody>
                  <a:tcPr marL="23852" marR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27.8%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57.4%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52474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Unemployment Rate</a:t>
                      </a:r>
                    </a:p>
                  </a:txBody>
                  <a:tcPr marL="23852" marR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10.4%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7.3%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52474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High School Graduates</a:t>
                      </a:r>
                    </a:p>
                  </a:txBody>
                  <a:tcPr marL="23852" marR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42.3%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80.7%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52474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Bachelor's Degree or Higher</a:t>
                      </a:r>
                    </a:p>
                  </a:txBody>
                  <a:tcPr marL="23852" marR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3.8%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30.1%</a:t>
                      </a:r>
                    </a:p>
                  </a:txBody>
                  <a:tcPr marL="23852" marT="23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15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546"/>
            <a:ext cx="8229600" cy="1143000"/>
          </a:xfrm>
        </p:spPr>
        <p:txBody>
          <a:bodyPr/>
          <a:lstStyle/>
          <a:p>
            <a:r>
              <a:rPr lang="en-US" dirty="0"/>
              <a:t>Challenges – </a:t>
            </a:r>
            <a:r>
              <a:rPr lang="en-US" spc="600" dirty="0" smtClean="0"/>
              <a:t>6/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10" y="1512408"/>
            <a:ext cx="8005589" cy="4967558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400"/>
              </a:spcAft>
              <a:buClr>
                <a:srgbClr val="D7600B"/>
              </a:buClr>
            </a:pPr>
            <a:r>
              <a:rPr lang="en-US" dirty="0"/>
              <a:t>Sales tax - $1.5 million annually</a:t>
            </a:r>
          </a:p>
          <a:p>
            <a:pPr lvl="1"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/>
              <a:t>Biggest sales tax generators are gas stations</a:t>
            </a:r>
          </a:p>
          <a:p>
            <a:pPr>
              <a:spcBef>
                <a:spcPts val="200"/>
              </a:spcBef>
              <a:spcAft>
                <a:spcPts val="400"/>
              </a:spcAft>
              <a:buClr>
                <a:srgbClr val="D7600B"/>
              </a:buClr>
            </a:pPr>
            <a:r>
              <a:rPr lang="en-US" dirty="0"/>
              <a:t>Over 90% sales tax leakage</a:t>
            </a:r>
          </a:p>
          <a:p>
            <a:pPr lvl="1"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/>
              <a:t>Surrounding cities attracted major retailers </a:t>
            </a:r>
          </a:p>
          <a:p>
            <a:pPr>
              <a:spcBef>
                <a:spcPts val="200"/>
              </a:spcBef>
              <a:spcAft>
                <a:spcPts val="1600"/>
              </a:spcAft>
              <a:buClr>
                <a:srgbClr val="D7600B"/>
              </a:buClr>
            </a:pPr>
            <a:r>
              <a:rPr lang="en-US" dirty="0"/>
              <a:t>High tax burden on residents, 2</a:t>
            </a:r>
            <a:r>
              <a:rPr lang="en-US" baseline="30000" dirty="0"/>
              <a:t>nd </a:t>
            </a:r>
            <a:r>
              <a:rPr lang="en-US" dirty="0"/>
              <a:t>highest in LA County, 10% </a:t>
            </a:r>
            <a:r>
              <a:rPr lang="en-US" dirty="0" smtClean="0"/>
              <a:t>UUT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7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546"/>
            <a:ext cx="8229600" cy="1143000"/>
          </a:xfrm>
        </p:spPr>
        <p:txBody>
          <a:bodyPr/>
          <a:lstStyle/>
          <a:p>
            <a:r>
              <a:rPr lang="en-US" dirty="0"/>
              <a:t>Challenges – </a:t>
            </a:r>
            <a:r>
              <a:rPr lang="en-US" spc="600" dirty="0" smtClean="0"/>
              <a:t>6/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406" y="1512408"/>
            <a:ext cx="6329189" cy="4967558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1200"/>
              </a:spcAft>
              <a:buClr>
                <a:srgbClr val="D7600B"/>
              </a:buClr>
            </a:pPr>
            <a:r>
              <a:rPr lang="en-US" dirty="0" smtClean="0"/>
              <a:t>$150M in debt</a:t>
            </a:r>
          </a:p>
          <a:p>
            <a:pPr>
              <a:spcBef>
                <a:spcPts val="200"/>
              </a:spcBef>
              <a:spcAft>
                <a:spcPts val="1200"/>
              </a:spcAft>
              <a:buClr>
                <a:srgbClr val="D7600B"/>
              </a:buClr>
            </a:pPr>
            <a:r>
              <a:rPr lang="en-US" dirty="0" smtClean="0"/>
              <a:t>$200K in general fund reserves</a:t>
            </a:r>
          </a:p>
          <a:p>
            <a:pPr>
              <a:spcBef>
                <a:spcPts val="200"/>
              </a:spcBef>
              <a:spcAft>
                <a:spcPts val="1200"/>
              </a:spcAft>
              <a:buClr>
                <a:srgbClr val="D7600B"/>
              </a:buClr>
            </a:pPr>
            <a:r>
              <a:rPr lang="en-US" dirty="0" smtClean="0"/>
              <a:t>55 lawsuits</a:t>
            </a:r>
          </a:p>
          <a:p>
            <a:pPr>
              <a:spcBef>
                <a:spcPts val="200"/>
              </a:spcBef>
              <a:spcAft>
                <a:spcPts val="1200"/>
              </a:spcAft>
              <a:buClr>
                <a:srgbClr val="D7600B"/>
              </a:buClr>
            </a:pPr>
            <a:r>
              <a:rPr lang="en-US" dirty="0" smtClean="0"/>
              <a:t>3 annual audits pass due</a:t>
            </a:r>
          </a:p>
          <a:p>
            <a:pPr>
              <a:spcBef>
                <a:spcPts val="200"/>
              </a:spcBef>
              <a:spcAft>
                <a:spcPts val="1200"/>
              </a:spcAft>
              <a:buClr>
                <a:srgbClr val="D7600B"/>
              </a:buClr>
            </a:pPr>
            <a:r>
              <a:rPr lang="en-US" dirty="0" smtClean="0"/>
              <a:t>Up to 30 months of financial transactions not posted</a:t>
            </a:r>
          </a:p>
          <a:p>
            <a:pPr>
              <a:spcBef>
                <a:spcPts val="200"/>
              </a:spcBef>
              <a:spcAft>
                <a:spcPts val="1200"/>
              </a:spcAft>
              <a:buClr>
                <a:srgbClr val="D7600B"/>
              </a:buClr>
            </a:pPr>
            <a:r>
              <a:rPr lang="en-US" dirty="0" smtClean="0"/>
              <a:t>Low morale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9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546"/>
            <a:ext cx="8229600" cy="1143000"/>
          </a:xfrm>
        </p:spPr>
        <p:txBody>
          <a:bodyPr/>
          <a:lstStyle/>
          <a:p>
            <a:r>
              <a:rPr lang="en-US" dirty="0" smtClean="0"/>
              <a:t>Rizzo’s Unpunished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10" y="1512408"/>
            <a:ext cx="7781581" cy="49675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 smtClean="0"/>
              <a:t>Left City in economic decay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 smtClean="0"/>
              <a:t>Squandered “Redevelopment Agency” funding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 smtClean="0"/>
              <a:t>Extorted businesses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14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 smtClean="0"/>
              <a:t>Squandered bond money – borrowed $35M for sports complex that was never built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ü"/>
            </a:pPr>
            <a:r>
              <a:rPr lang="en-US" dirty="0" smtClean="0"/>
              <a:t>After refunding, still $18.6M left to pay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6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State Controller’s 2010 Findings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680"/>
            <a:ext cx="8229600" cy="512064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1800"/>
              </a:spcAft>
              <a:buClr>
                <a:srgbClr val="D7600B"/>
              </a:buClr>
            </a:pPr>
            <a:r>
              <a:rPr lang="en-US" sz="3000" dirty="0"/>
              <a:t>Hire outside firm to develop policies &amp; procedures</a:t>
            </a:r>
          </a:p>
          <a:p>
            <a:pPr>
              <a:spcBef>
                <a:spcPts val="200"/>
              </a:spcBef>
              <a:spcAft>
                <a:spcPts val="1800"/>
              </a:spcAft>
              <a:buClr>
                <a:srgbClr val="D7600B"/>
              </a:buClr>
            </a:pPr>
            <a:r>
              <a:rPr lang="en-US" sz="3000" dirty="0" smtClean="0"/>
              <a:t>Create </a:t>
            </a:r>
            <a:r>
              <a:rPr lang="en-US" sz="3000" dirty="0"/>
              <a:t>procedures on how to disseminate internal information</a:t>
            </a:r>
          </a:p>
          <a:p>
            <a:pPr>
              <a:spcBef>
                <a:spcPts val="200"/>
              </a:spcBef>
              <a:spcAft>
                <a:spcPts val="1800"/>
              </a:spcAft>
              <a:buClr>
                <a:srgbClr val="D7600B"/>
              </a:buClr>
            </a:pPr>
            <a:r>
              <a:rPr lang="en-US" sz="3000" dirty="0"/>
              <a:t>Create risk assessment systems for city operations</a:t>
            </a:r>
          </a:p>
          <a:p>
            <a:pPr>
              <a:spcBef>
                <a:spcPts val="200"/>
              </a:spcBef>
              <a:spcAft>
                <a:spcPts val="1800"/>
              </a:spcAft>
              <a:buClr>
                <a:srgbClr val="D7600B"/>
              </a:buClr>
            </a:pPr>
            <a:r>
              <a:rPr lang="en-US" sz="3000" dirty="0"/>
              <a:t>Establish mechanisms to anticipate, identify, and react to events affecting achievement of objectives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206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40" y="1503680"/>
            <a:ext cx="6776720" cy="512064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1800"/>
              </a:spcAft>
              <a:buClr>
                <a:srgbClr val="D7600B"/>
              </a:buClr>
            </a:pPr>
            <a:r>
              <a:rPr lang="en-US" sz="3000" dirty="0" smtClean="0"/>
              <a:t>Commit to the legal fight for the long haul &amp; find a way to fund it</a:t>
            </a:r>
          </a:p>
          <a:p>
            <a:pPr>
              <a:spcBef>
                <a:spcPts val="200"/>
              </a:spcBef>
              <a:spcAft>
                <a:spcPts val="1800"/>
              </a:spcAft>
              <a:buClr>
                <a:srgbClr val="D7600B"/>
              </a:buClr>
            </a:pPr>
            <a:r>
              <a:rPr lang="en-US" sz="3000" dirty="0" smtClean="0"/>
              <a:t>Complete 3 years of past due audits</a:t>
            </a:r>
          </a:p>
          <a:p>
            <a:pPr>
              <a:spcBef>
                <a:spcPts val="200"/>
              </a:spcBef>
              <a:spcAft>
                <a:spcPts val="1800"/>
              </a:spcAft>
              <a:buClr>
                <a:srgbClr val="D7600B"/>
              </a:buClr>
            </a:pPr>
            <a:r>
              <a:rPr lang="en-US" sz="3000" dirty="0" smtClean="0"/>
              <a:t>Bring daily transactions current</a:t>
            </a:r>
          </a:p>
          <a:p>
            <a:pPr>
              <a:spcBef>
                <a:spcPts val="200"/>
              </a:spcBef>
              <a:spcAft>
                <a:spcPts val="1800"/>
              </a:spcAft>
              <a:buClr>
                <a:srgbClr val="D7600B"/>
              </a:buClr>
            </a:pPr>
            <a:r>
              <a:rPr lang="en-US" sz="3000" dirty="0" err="1" smtClean="0"/>
              <a:t>Dexia</a:t>
            </a: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6985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546"/>
            <a:ext cx="8229600" cy="1143000"/>
          </a:xfrm>
        </p:spPr>
        <p:txBody>
          <a:bodyPr/>
          <a:lstStyle/>
          <a:p>
            <a:r>
              <a:rPr lang="en-US" dirty="0" err="1" smtClean="0"/>
              <a:t>Dexia</a:t>
            </a:r>
            <a:r>
              <a:rPr lang="en-US" dirty="0" smtClean="0"/>
              <a:t> Default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10" y="1512408"/>
            <a:ext cx="7781581" cy="4967558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/>
              <a:t>Rizzo left behind a disastrous land </a:t>
            </a:r>
            <a:r>
              <a:rPr lang="en-US" dirty="0" smtClean="0"/>
              <a:t>deal</a:t>
            </a:r>
          </a:p>
          <a:p>
            <a:pPr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 smtClean="0"/>
              <a:t>Owed $38M on 23.4 acres of industrial property valued at $21M</a:t>
            </a:r>
            <a:endParaRPr lang="en-US" dirty="0"/>
          </a:p>
          <a:p>
            <a:pPr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 smtClean="0"/>
              <a:t>Facing deficiency judgment of up to $15M if not resolved</a:t>
            </a:r>
          </a:p>
          <a:p>
            <a:pPr>
              <a:spcBef>
                <a:spcPts val="200"/>
              </a:spcBef>
              <a:spcAft>
                <a:spcPts val="2200"/>
              </a:spcAft>
              <a:buClr>
                <a:srgbClr val="D7600B"/>
              </a:buClr>
              <a:buFont typeface="Wingdings" charset="2"/>
              <a:buChar char="§"/>
            </a:pPr>
            <a:r>
              <a:rPr lang="en-US" dirty="0" smtClean="0"/>
              <a:t>Bankruptcy for sure if not resolved</a:t>
            </a:r>
          </a:p>
        </p:txBody>
      </p:sp>
    </p:spTree>
    <p:extLst>
      <p:ext uri="{BB962C8B-B14F-4D97-AF65-F5344CB8AC3E}">
        <p14:creationId xmlns:p14="http://schemas.microsoft.com/office/powerpoint/2010/main" val="83732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ll map4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0"/>
            <a:ext cx="89202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4816761">
            <a:off x="5938798" y="3126455"/>
            <a:ext cx="110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710 Freeway</a:t>
            </a:r>
            <a:endParaRPr lang="en-US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48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472</Words>
  <Application>Microsoft Macintosh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 City Reborn</vt:lpstr>
      <vt:lpstr>Challenges</vt:lpstr>
      <vt:lpstr>Challenges – 6/2012</vt:lpstr>
      <vt:lpstr>Challenges – 6/2012</vt:lpstr>
      <vt:lpstr>Rizzo’s Unpunished Crime</vt:lpstr>
      <vt:lpstr>State Controller’s 2010 Findings</vt:lpstr>
      <vt:lpstr>The Strategy</vt:lpstr>
      <vt:lpstr>Dexia Default</vt:lpstr>
      <vt:lpstr>PowerPoint Presentation</vt:lpstr>
      <vt:lpstr>Dexia Resolution</vt:lpstr>
      <vt:lpstr>PowerPoint Presentation</vt:lpstr>
      <vt:lpstr>PowerPoint Presentation</vt:lpstr>
      <vt:lpstr>PowerPoint Presentation</vt:lpstr>
      <vt:lpstr>Total City &amp; Agency Debt</vt:lpstr>
      <vt:lpstr>Legal Recoveries</vt:lpstr>
      <vt:lpstr>General Fund Reserves</vt:lpstr>
      <vt:lpstr>Bell: 2015</vt:lpstr>
      <vt:lpstr>A Hopeful Future</vt:lpstr>
    </vt:vector>
  </TitlesOfParts>
  <Company>City of Bell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Fong</dc:creator>
  <cp:lastModifiedBy>Microsoft Office User</cp:lastModifiedBy>
  <cp:revision>77</cp:revision>
  <cp:lastPrinted>2015-02-18T21:50:35Z</cp:lastPrinted>
  <dcterms:created xsi:type="dcterms:W3CDTF">2015-02-05T17:44:24Z</dcterms:created>
  <dcterms:modified xsi:type="dcterms:W3CDTF">2015-02-20T22:25:22Z</dcterms:modified>
</cp:coreProperties>
</file>